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3.xml" ContentType="application/vnd.openxmlformats-officedocument.presentationml.notesSlide+xml"/>
  <Override PartName="/ppt/slideLayouts/slideLayout7.xml" ContentType="application/vnd.openxmlformats-officedocument.presentationml.slideLayout+xml"/>
  <Override PartName="/ppt/slideMasters/slideMaster1.xml" ContentType="application/vnd.openxmlformats-officedocument.presentationml.slideMaster+xml"/>
  <Override PartName="/ppt/notesSlides/notesSlide4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9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theme/theme2.xml" ContentType="application/vnd.openxmlformats-officedocument.theme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Noto Sans TC" panose="020B0604020202020204" charset="-128"/>
      <p:regular r:id="rId13"/>
    </p:embeddedFont>
    <p:embeddedFont>
      <p:font typeface="Sora Medium" panose="020B0604020202020204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11259" autoAdjust="0"/>
    <p:restoredTop sz="94610"/>
  </p:normalViewPr>
  <p:slideViewPr>
    <p:cSldViewPr snapToGrid="0" snapToObjects="1">
      <p:cViewPr varScale="1">
        <p:scale>
          <a:sx n="55" d="100"/>
          <a:sy n="55" d="100"/>
        </p:scale>
        <p:origin x="133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customXml" Target="../customXml/item3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openxmlformats.org/officeDocument/2006/relationships/customXml" Target="../customXml/item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customXml" Target="../customXml/item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6085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13" Type="http://schemas.openxmlformats.org/officeDocument/2006/relationships/image" Target="../media/image25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8.sv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svg"/><Relationship Id="rId4" Type="http://schemas.openxmlformats.org/officeDocument/2006/relationships/image" Target="../media/image16.svg"/><Relationship Id="rId9" Type="http://schemas.openxmlformats.org/officeDocument/2006/relationships/image" Target="../media/image21.png"/><Relationship Id="rId14" Type="http://schemas.openxmlformats.org/officeDocument/2006/relationships/image" Target="../media/image26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31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110313" y="307405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dirty="0">
                <a:solidFill>
                  <a:schemeClr val="bg1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IoT-Based Personal Safety &amp; Tracking System</a:t>
            </a:r>
            <a:endParaRPr lang="en-US" sz="4450" dirty="0">
              <a:solidFill>
                <a:schemeClr val="bg1"/>
              </a:solidFill>
            </a:endParaRPr>
          </a:p>
        </p:txBody>
      </p:sp>
      <p:sp>
        <p:nvSpPr>
          <p:cNvPr id="4" name="Text 1"/>
          <p:cNvSpPr/>
          <p:nvPr/>
        </p:nvSpPr>
        <p:spPr>
          <a:xfrm>
            <a:off x="2798437" y="492920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Embedded IoT Systems (Fall 2025)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948771" y="1282630"/>
            <a:ext cx="7319963" cy="4182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600" dirty="0">
                <a:solidFill>
                  <a:schemeClr val="bg1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System Architecture: Communication Flow</a:t>
            </a:r>
            <a:endParaRPr lang="en-US" sz="2600" dirty="0">
              <a:solidFill>
                <a:schemeClr val="bg1"/>
              </a:solidFill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672" y="2900759"/>
            <a:ext cx="7040614" cy="3881476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6419" y="2351722"/>
            <a:ext cx="669369" cy="80319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9237537" y="2463870"/>
            <a:ext cx="1673423" cy="2091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3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Panic Trigger</a:t>
            </a:r>
            <a:endParaRPr lang="en-US" sz="1300" dirty="0"/>
          </a:p>
        </p:txBody>
      </p:sp>
      <p:sp>
        <p:nvSpPr>
          <p:cNvPr id="6" name="Text 2"/>
          <p:cNvSpPr/>
          <p:nvPr/>
        </p:nvSpPr>
        <p:spPr>
          <a:xfrm>
            <a:off x="9237537" y="2768048"/>
            <a:ext cx="4588191" cy="2140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Activates ESP32</a:t>
            </a:r>
            <a:endParaRPr lang="en-US" sz="10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40722" y="3689032"/>
            <a:ext cx="669369" cy="80319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9237537" y="3689975"/>
            <a:ext cx="1673423" cy="2091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3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Emergency Alert</a:t>
            </a:r>
            <a:endParaRPr lang="en-US" sz="1300" dirty="0"/>
          </a:p>
        </p:txBody>
      </p:sp>
      <p:sp>
        <p:nvSpPr>
          <p:cNvPr id="9" name="Text 4"/>
          <p:cNvSpPr/>
          <p:nvPr/>
        </p:nvSpPr>
        <p:spPr>
          <a:xfrm>
            <a:off x="9237537" y="4046090"/>
            <a:ext cx="4320201" cy="3989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SMS &amp; Call to Parent</a:t>
            </a:r>
            <a:endParaRPr lang="en-US" sz="10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46419" y="4841497"/>
            <a:ext cx="669369" cy="80319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237537" y="4827270"/>
            <a:ext cx="1673423" cy="2091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3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Location Update</a:t>
            </a:r>
            <a:endParaRPr lang="en-US" sz="1300" dirty="0"/>
          </a:p>
        </p:txBody>
      </p:sp>
      <p:sp>
        <p:nvSpPr>
          <p:cNvPr id="12" name="Text 6"/>
          <p:cNvSpPr/>
          <p:nvPr/>
        </p:nvSpPr>
        <p:spPr>
          <a:xfrm>
            <a:off x="9237537" y="5275554"/>
            <a:ext cx="2966184" cy="3756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Periodic GPRS to Server</a:t>
            </a:r>
            <a:endParaRPr lang="en-US" sz="10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46419" y="6043611"/>
            <a:ext cx="669369" cy="803196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9237537" y="6128147"/>
            <a:ext cx="1673423" cy="2091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3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Parent Interaction</a:t>
            </a:r>
            <a:endParaRPr lang="en-US" sz="1300" dirty="0"/>
          </a:p>
        </p:txBody>
      </p:sp>
      <p:sp>
        <p:nvSpPr>
          <p:cNvPr id="15" name="Text 8"/>
          <p:cNvSpPr/>
          <p:nvPr/>
        </p:nvSpPr>
        <p:spPr>
          <a:xfrm>
            <a:off x="9237537" y="6467179"/>
            <a:ext cx="4372955" cy="4255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Call/SMS Request</a:t>
            </a:r>
            <a:endParaRPr lang="en-US" sz="1050" dirty="0"/>
          </a:p>
        </p:txBody>
      </p:sp>
      <p:pic>
        <p:nvPicPr>
          <p:cNvPr id="16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40721" y="7034331"/>
            <a:ext cx="669369" cy="803196"/>
          </a:xfrm>
          <a:prstGeom prst="rect">
            <a:avLst/>
          </a:prstGeom>
        </p:spPr>
      </p:pic>
      <p:sp>
        <p:nvSpPr>
          <p:cNvPr id="17" name="Text 9"/>
          <p:cNvSpPr/>
          <p:nvPr/>
        </p:nvSpPr>
        <p:spPr>
          <a:xfrm>
            <a:off x="9237537" y="6985855"/>
            <a:ext cx="1673423" cy="2091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3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Location History</a:t>
            </a:r>
            <a:endParaRPr lang="en-US" sz="1300" dirty="0"/>
          </a:p>
        </p:txBody>
      </p:sp>
      <p:sp>
        <p:nvSpPr>
          <p:cNvPr id="18" name="Text 10"/>
          <p:cNvSpPr/>
          <p:nvPr/>
        </p:nvSpPr>
        <p:spPr>
          <a:xfrm>
            <a:off x="9237537" y="7384225"/>
            <a:ext cx="4062395" cy="508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View on Cloud</a:t>
            </a:r>
            <a:endParaRPr lang="en-US" sz="105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7A46CAB-885E-9CC0-415D-5FBD8D7334FC}"/>
              </a:ext>
            </a:extLst>
          </p:cNvPr>
          <p:cNvSpPr/>
          <p:nvPr/>
        </p:nvSpPr>
        <p:spPr>
          <a:xfrm>
            <a:off x="12414738" y="7347743"/>
            <a:ext cx="2074985" cy="80319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08428"/>
            <a:ext cx="837652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chemeClr val="bg1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Our Team: Driving Innovation</a:t>
            </a:r>
            <a:endParaRPr lang="en-US" sz="4450" dirty="0">
              <a:solidFill>
                <a:schemeClr val="bg1"/>
              </a:solidFill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870835"/>
            <a:ext cx="4158615" cy="257020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566785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Haider Ali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6158270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Project Lead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5893" y="2870835"/>
            <a:ext cx="4158615" cy="257020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35893" y="566785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Ahmad Bin Zia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235893" y="6158270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System Logic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7995" y="2870835"/>
            <a:ext cx="4158615" cy="2570202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677995" y="566785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Abdullah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677995" y="6158270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Physical Prototype</a:t>
            </a:r>
            <a:endParaRPr lang="en-US" sz="175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FE798A4-8F0E-8E43-4659-0B42B7832F14}"/>
              </a:ext>
            </a:extLst>
          </p:cNvPr>
          <p:cNvSpPr/>
          <p:nvPr/>
        </p:nvSpPr>
        <p:spPr>
          <a:xfrm>
            <a:off x="12253995" y="7614990"/>
            <a:ext cx="2356338" cy="597877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4771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78788" y="518771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chemeClr val="bg1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Multipurpose SoS &amp; Live Tracking System</a:t>
            </a:r>
            <a:endParaRPr lang="en-US" sz="4450" dirty="0">
              <a:solidFill>
                <a:schemeClr val="bg1"/>
              </a:solidFill>
            </a:endParaRPr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3442" y="2492783"/>
            <a:ext cx="3664744" cy="121920"/>
          </a:xfrm>
          <a:prstGeom prst="rect">
            <a:avLst/>
          </a:prstGeom>
        </p:spPr>
      </p:pic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2340" y="2681049"/>
            <a:ext cx="680442" cy="680442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7976414" y="2851190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1</a:t>
            </a:r>
            <a:endParaRPr lang="en-US" sz="2100" dirty="0"/>
          </a:p>
        </p:txBody>
      </p:sp>
      <p:sp>
        <p:nvSpPr>
          <p:cNvPr id="8" name="Text 3"/>
          <p:cNvSpPr/>
          <p:nvPr/>
        </p:nvSpPr>
        <p:spPr>
          <a:xfrm>
            <a:off x="1359486" y="332429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Portable Device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1447003" y="4013886"/>
            <a:ext cx="315015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 compact, cellular-connected safety device.</a:t>
            </a:r>
            <a:endParaRPr lang="en-US" sz="17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5127" y="2499242"/>
            <a:ext cx="3664863" cy="121920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11867971" y="2851190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2</a:t>
            </a:r>
            <a:endParaRPr lang="en-US" sz="2100" dirty="0"/>
          </a:p>
        </p:txBody>
      </p:sp>
      <p:sp>
        <p:nvSpPr>
          <p:cNvPr id="14" name="Text 7"/>
          <p:cNvSpPr/>
          <p:nvPr/>
        </p:nvSpPr>
        <p:spPr>
          <a:xfrm>
            <a:off x="5477000" y="336149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Real-time Logging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5477000" y="3973066"/>
            <a:ext cx="315027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Continuous cloud logging for location data.</a:t>
            </a:r>
            <a:endParaRPr lang="en-US" sz="1750" dirty="0"/>
          </a:p>
        </p:txBody>
      </p:sp>
      <p:pic>
        <p:nvPicPr>
          <p:cNvPr id="17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9350" y="5280680"/>
            <a:ext cx="7556421" cy="121920"/>
          </a:xfrm>
          <a:prstGeom prst="rect">
            <a:avLst/>
          </a:prstGeom>
        </p:spPr>
      </p:pic>
      <p:sp>
        <p:nvSpPr>
          <p:cNvPr id="19" name="Text 10"/>
          <p:cNvSpPr/>
          <p:nvPr/>
        </p:nvSpPr>
        <p:spPr>
          <a:xfrm>
            <a:off x="9922252" y="5458658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3</a:t>
            </a:r>
            <a:endParaRPr lang="en-US" sz="2100" dirty="0"/>
          </a:p>
        </p:txBody>
      </p:sp>
      <p:sp>
        <p:nvSpPr>
          <p:cNvPr id="20" name="Text 11"/>
          <p:cNvSpPr/>
          <p:nvPr/>
        </p:nvSpPr>
        <p:spPr>
          <a:xfrm>
            <a:off x="3056341" y="5731688"/>
            <a:ext cx="330243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Emergency Monitoring</a:t>
            </a:r>
            <a:endParaRPr lang="en-US" sz="2200" dirty="0"/>
          </a:p>
        </p:txBody>
      </p:sp>
      <p:sp>
        <p:nvSpPr>
          <p:cNvPr id="21" name="Text 12"/>
          <p:cNvSpPr/>
          <p:nvPr/>
        </p:nvSpPr>
        <p:spPr>
          <a:xfrm>
            <a:off x="2082939" y="6286984"/>
            <a:ext cx="704183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Features emergency voice monitoring capabilities.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21169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chemeClr val="bg1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Project Objectives: Hybrid Communication</a:t>
            </a:r>
            <a:endParaRPr lang="en-US" sz="4450" dirty="0">
              <a:solidFill>
                <a:schemeClr val="bg1"/>
              </a:solidFill>
            </a:endParaRPr>
          </a:p>
        </p:txBody>
      </p:sp>
      <p:sp>
        <p:nvSpPr>
          <p:cNvPr id="4" name="Text 1"/>
          <p:cNvSpPr/>
          <p:nvPr/>
        </p:nvSpPr>
        <p:spPr>
          <a:xfrm>
            <a:off x="793790" y="2969419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We aim to build a standalone, portable IoT device for personal safety (children, elderly, or assets).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3950375"/>
            <a:ext cx="30480" cy="3067526"/>
          </a:xfrm>
          <a:prstGeom prst="roundRect">
            <a:avLst>
              <a:gd name="adj" fmla="val 111628"/>
            </a:avLst>
          </a:prstGeom>
          <a:solidFill>
            <a:srgbClr val="3F3F4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Shape 3"/>
          <p:cNvSpPr/>
          <p:nvPr/>
        </p:nvSpPr>
        <p:spPr>
          <a:xfrm>
            <a:off x="824270" y="3950375"/>
            <a:ext cx="7556421" cy="1306949"/>
          </a:xfrm>
          <a:prstGeom prst="rect">
            <a:avLst/>
          </a:prstGeom>
          <a:solidFill>
            <a:srgbClr val="26262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4"/>
          <p:cNvSpPr/>
          <p:nvPr/>
        </p:nvSpPr>
        <p:spPr>
          <a:xfrm>
            <a:off x="1051084" y="417718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SMS/GSM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1051084" y="4667607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For immediate offline emergencies.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824270" y="5710952"/>
            <a:ext cx="7556421" cy="1306949"/>
          </a:xfrm>
          <a:prstGeom prst="rect">
            <a:avLst/>
          </a:prstGeom>
          <a:solidFill>
            <a:srgbClr val="26262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7"/>
          <p:cNvSpPr/>
          <p:nvPr/>
        </p:nvSpPr>
        <p:spPr>
          <a:xfrm>
            <a:off x="1051084" y="59377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GPRS/Internet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51084" y="6428184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For continuous data logging.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1638" y="566976"/>
            <a:ext cx="9091613" cy="644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dirty="0">
                <a:solidFill>
                  <a:schemeClr val="bg1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Key Functionality: </a:t>
            </a:r>
          </a:p>
          <a:p>
            <a:pPr marL="0" indent="0" algn="ctr">
              <a:lnSpc>
                <a:spcPts val="5050"/>
              </a:lnSpc>
              <a:buNone/>
            </a:pPr>
            <a:r>
              <a:rPr lang="en-US" sz="4050" dirty="0">
                <a:solidFill>
                  <a:schemeClr val="bg1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SOS Panic Mode</a:t>
            </a:r>
            <a:endParaRPr lang="en-US" sz="4050" dirty="0">
              <a:solidFill>
                <a:schemeClr val="bg1"/>
              </a:solidFill>
            </a:endParaRPr>
          </a:p>
        </p:txBody>
      </p:sp>
      <p:sp>
        <p:nvSpPr>
          <p:cNvPr id="3" name="Text 1"/>
          <p:cNvSpPr/>
          <p:nvPr/>
        </p:nvSpPr>
        <p:spPr>
          <a:xfrm>
            <a:off x="980292" y="2954744"/>
            <a:ext cx="2577584" cy="322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Trigger Mechanism</a:t>
            </a:r>
            <a:endParaRPr lang="en-US" sz="2000" dirty="0"/>
          </a:p>
        </p:txBody>
      </p:sp>
      <p:sp>
        <p:nvSpPr>
          <p:cNvPr id="4" name="Text 2"/>
          <p:cNvSpPr/>
          <p:nvPr/>
        </p:nvSpPr>
        <p:spPr>
          <a:xfrm>
            <a:off x="1367153" y="3635830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Activated by holding down a dedicated push-button.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980292" y="4593770"/>
            <a:ext cx="2577584" cy="322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Immediate Actions</a:t>
            </a:r>
            <a:endParaRPr lang="en-US" sz="2000" dirty="0"/>
          </a:p>
        </p:txBody>
      </p:sp>
      <p:sp>
        <p:nvSpPr>
          <p:cNvPr id="6" name="Text 4"/>
          <p:cNvSpPr/>
          <p:nvPr/>
        </p:nvSpPr>
        <p:spPr>
          <a:xfrm>
            <a:off x="973098" y="5129790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Initiates a voice call to a pre-set emergency contact.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973098" y="5620436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Sends an SMS with static Google Maps coordinates.</a:t>
            </a:r>
            <a:endParaRPr lang="en-US" sz="1600" dirty="0"/>
          </a:p>
        </p:txBody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8298" y="0"/>
            <a:ext cx="6342102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602474"/>
            <a:ext cx="1292816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chemeClr val="bg1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Key Functionality: Live Tracking &amp; Monitoring</a:t>
            </a:r>
            <a:endParaRPr lang="en-US" sz="4450" dirty="0">
              <a:solidFill>
                <a:schemeClr val="bg1"/>
              </a:solidFill>
            </a:endParaRPr>
          </a:p>
        </p:txBody>
      </p:sp>
      <p:sp>
        <p:nvSpPr>
          <p:cNvPr id="4" name="Shape 1"/>
          <p:cNvSpPr/>
          <p:nvPr/>
        </p:nvSpPr>
        <p:spPr>
          <a:xfrm>
            <a:off x="793790" y="4651415"/>
            <a:ext cx="4196358" cy="2810947"/>
          </a:xfrm>
          <a:prstGeom prst="roundRect">
            <a:avLst>
              <a:gd name="adj" fmla="val 5205"/>
            </a:avLst>
          </a:prstGeom>
          <a:solidFill>
            <a:srgbClr val="07070C"/>
          </a:solidFill>
          <a:ln w="30480">
            <a:solidFill>
              <a:srgbClr val="3F3F44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310" y="4651415"/>
            <a:ext cx="121920" cy="2810947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142524" y="4908709"/>
            <a:ext cx="359033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Continuous Live Tracking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1142524" y="5753457"/>
            <a:ext cx="359033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Pushes location data packets to a remote database at set intervals (e.g., every 30 seconds) for history playback.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5216962" y="4651415"/>
            <a:ext cx="4196358" cy="2810947"/>
          </a:xfrm>
          <a:prstGeom prst="roundRect">
            <a:avLst>
              <a:gd name="adj" fmla="val 5205"/>
            </a:avLst>
          </a:prstGeom>
          <a:solidFill>
            <a:srgbClr val="07070C"/>
          </a:solidFill>
          <a:ln w="30480">
            <a:solidFill>
              <a:srgbClr val="3F3F44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6482" y="4651415"/>
            <a:ext cx="121920" cy="2810947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5565696" y="4908709"/>
            <a:ext cx="359033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Silent Monitoring (Spy Mode)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5565696" y="5753457"/>
            <a:ext cx="359033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Device auto-answers calls from guardians, allowing them to listen to surroundings via an onboard microphone.</a:t>
            </a:r>
            <a:endParaRPr lang="en-US" sz="1750" dirty="0"/>
          </a:p>
        </p:txBody>
      </p:sp>
      <p:sp>
        <p:nvSpPr>
          <p:cNvPr id="12" name="Shape 7"/>
          <p:cNvSpPr/>
          <p:nvPr/>
        </p:nvSpPr>
        <p:spPr>
          <a:xfrm>
            <a:off x="9927906" y="4651414"/>
            <a:ext cx="4196358" cy="2810947"/>
          </a:xfrm>
          <a:prstGeom prst="roundRect">
            <a:avLst>
              <a:gd name="adj" fmla="val 5205"/>
            </a:avLst>
          </a:prstGeom>
          <a:solidFill>
            <a:srgbClr val="07070C"/>
          </a:solidFill>
          <a:ln w="30480">
            <a:solidFill>
              <a:srgbClr val="3F3F44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09653" y="4651415"/>
            <a:ext cx="121920" cy="2810947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9988868" y="4908709"/>
            <a:ext cx="312050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On-Demand Location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9988868" y="5399127"/>
            <a:ext cx="35903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Guardians can request current location via SMS or web dashboard refresh.</a:t>
            </a:r>
            <a:endParaRPr lang="en-US" sz="175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8D3E6E7-DC6A-7D85-3F91-C8B3842AF383}"/>
              </a:ext>
            </a:extLst>
          </p:cNvPr>
          <p:cNvSpPr/>
          <p:nvPr/>
        </p:nvSpPr>
        <p:spPr>
          <a:xfrm>
            <a:off x="12576875" y="7598449"/>
            <a:ext cx="2004646" cy="5607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72778"/>
            <a:ext cx="1265943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chemeClr val="bg1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Hardware Components: The Building Blocks</a:t>
            </a:r>
            <a:endParaRPr lang="en-US" sz="4450" dirty="0">
              <a:solidFill>
                <a:schemeClr val="bg1"/>
              </a:solidFill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3790" y="2435185"/>
            <a:ext cx="566976" cy="56697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328564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ESP32 Dev Module</a:t>
            </a:r>
            <a:endParaRPr lang="en-US" sz="22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56884" y="2435185"/>
            <a:ext cx="566976" cy="566976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456884" y="3285649"/>
            <a:ext cx="308336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NEO-6M GPS Module</a:t>
            </a:r>
            <a:endParaRPr lang="en-US" sz="22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93790" y="4093607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93790" y="4944070"/>
            <a:ext cx="322623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SIM800L GSM Module</a:t>
            </a:r>
            <a:endParaRPr lang="en-US" sz="2200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456884" y="4093607"/>
            <a:ext cx="566976" cy="566976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7456884" y="4944070"/>
            <a:ext cx="333017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Power Source (Battery)</a:t>
            </a:r>
            <a:endParaRPr lang="en-US" sz="2200" dirty="0"/>
          </a:p>
        </p:txBody>
      </p:sp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93790" y="5752028"/>
            <a:ext cx="566976" cy="566976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793790" y="660249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Veroboard</a:t>
            </a:r>
            <a:endParaRPr lang="en-US" sz="2200" dirty="0"/>
          </a:p>
        </p:txBody>
      </p:sp>
      <p:pic>
        <p:nvPicPr>
          <p:cNvPr id="13" name="Image 5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456884" y="5752028"/>
            <a:ext cx="566976" cy="566976"/>
          </a:xfrm>
          <a:prstGeom prst="rect">
            <a:avLst/>
          </a:prstGeom>
        </p:spPr>
      </p:pic>
      <p:sp>
        <p:nvSpPr>
          <p:cNvPr id="14" name="Text 6"/>
          <p:cNvSpPr/>
          <p:nvPr/>
        </p:nvSpPr>
        <p:spPr>
          <a:xfrm>
            <a:off x="7456884" y="6602492"/>
            <a:ext cx="356687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Push Buttons &amp; Materials</a:t>
            </a:r>
            <a:endParaRPr lang="en-US" sz="22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94C4734-448A-48EF-0680-F0314F25DE22}"/>
              </a:ext>
            </a:extLst>
          </p:cNvPr>
          <p:cNvSpPr/>
          <p:nvPr/>
        </p:nvSpPr>
        <p:spPr>
          <a:xfrm>
            <a:off x="12380567" y="7315200"/>
            <a:ext cx="2145323" cy="791308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4879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chemeClr val="bg1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Software Stack: Powering the System</a:t>
            </a:r>
            <a:endParaRPr lang="en-US" sz="4450" dirty="0">
              <a:solidFill>
                <a:schemeClr val="bg1"/>
              </a:solidFill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8800" y="2613541"/>
            <a:ext cx="340162" cy="34016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530906" y="260651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Platformio-vscode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1530906" y="3096935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Integrated development environment for efficient coding.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8800" y="3920490"/>
            <a:ext cx="340162" cy="34016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530906" y="3913465"/>
            <a:ext cx="334184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Communication Protocol: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1530906" y="4403884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Raw HTTP over  GSM 2G using </a:t>
            </a:r>
            <a:r>
              <a:rPr lang="en-US" sz="1750" dirty="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ThinkSpeak’s</a:t>
            </a: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 </a:t>
            </a:r>
            <a:r>
              <a:rPr lang="en-US" sz="1750" dirty="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ThingHTTP</a:t>
            </a: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as  a bridge.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8800" y="5227439"/>
            <a:ext cx="340162" cy="34016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530906" y="522041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Cellular Network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1530906" y="5710833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Ensuring connectivity for data transmission and calls.</a:t>
            </a:r>
            <a:endParaRPr lang="en-US" sz="17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8800" y="6534388"/>
            <a:ext cx="340162" cy="340162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530906" y="6527363"/>
            <a:ext cx="315872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NEXTJS </a:t>
            </a: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+ Database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1478654" y="7017782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</a:rPr>
              <a:t>ExpressJS</a:t>
            </a: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</a:rPr>
              <a:t> server hosted on VERCEL connected to a  database to store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</a:rPr>
              <a:t>Location history.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226588"/>
            <a:ext cx="1108900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chemeClr val="bg1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System Architecture: Portable IoT Unit</a:t>
            </a:r>
            <a:endParaRPr lang="en-US" sz="4450" dirty="0">
              <a:solidFill>
                <a:schemeClr val="bg1"/>
              </a:solidFill>
            </a:endParaRPr>
          </a:p>
        </p:txBody>
      </p:sp>
      <p:sp>
        <p:nvSpPr>
          <p:cNvPr id="3" name="Shape 1"/>
          <p:cNvSpPr/>
          <p:nvPr/>
        </p:nvSpPr>
        <p:spPr>
          <a:xfrm>
            <a:off x="793790" y="3388995"/>
            <a:ext cx="13042821" cy="2613898"/>
          </a:xfrm>
          <a:prstGeom prst="roundRect">
            <a:avLst>
              <a:gd name="adj" fmla="val 1302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Shape 2"/>
          <p:cNvSpPr/>
          <p:nvPr/>
        </p:nvSpPr>
        <p:spPr>
          <a:xfrm>
            <a:off x="793790" y="3388995"/>
            <a:ext cx="4347567" cy="1306949"/>
          </a:xfrm>
          <a:prstGeom prst="roundRect">
            <a:avLst>
              <a:gd name="adj" fmla="val 2603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3"/>
          <p:cNvSpPr/>
          <p:nvPr/>
        </p:nvSpPr>
        <p:spPr>
          <a:xfrm>
            <a:off x="1020604" y="36158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Push Button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020604" y="4106228"/>
            <a:ext cx="355377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Panic Trigger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5141357" y="3388995"/>
            <a:ext cx="4347567" cy="1306949"/>
          </a:xfrm>
          <a:prstGeom prst="rect">
            <a:avLst/>
          </a:prstGeom>
          <a:solidFill>
            <a:srgbClr val="26262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Shape 6"/>
          <p:cNvSpPr/>
          <p:nvPr/>
        </p:nvSpPr>
        <p:spPr>
          <a:xfrm>
            <a:off x="5141357" y="3388995"/>
            <a:ext cx="30480" cy="1306949"/>
          </a:xfrm>
          <a:prstGeom prst="roundRect">
            <a:avLst>
              <a:gd name="adj" fmla="val 111628"/>
            </a:avLst>
          </a:prstGeom>
          <a:solidFill>
            <a:srgbClr val="3F3F4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7"/>
          <p:cNvSpPr/>
          <p:nvPr/>
        </p:nvSpPr>
        <p:spPr>
          <a:xfrm>
            <a:off x="5708333" y="36158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ESP32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708333" y="4106228"/>
            <a:ext cx="32136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Microcontroller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4857869" y="3758922"/>
            <a:ext cx="566976" cy="566976"/>
          </a:xfrm>
          <a:prstGeom prst="roundRect">
            <a:avLst>
              <a:gd name="adj" fmla="val 6001"/>
            </a:avLst>
          </a:prstGeom>
          <a:solidFill>
            <a:srgbClr val="07070C"/>
          </a:solidFill>
          <a:ln w="30480">
            <a:solidFill>
              <a:srgbClr val="3F3F44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1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99553" y="3900607"/>
            <a:ext cx="283488" cy="283488"/>
          </a:xfrm>
          <a:prstGeom prst="rect">
            <a:avLst/>
          </a:prstGeom>
        </p:spPr>
      </p:pic>
      <p:sp>
        <p:nvSpPr>
          <p:cNvPr id="13" name="Shape 10"/>
          <p:cNvSpPr/>
          <p:nvPr/>
        </p:nvSpPr>
        <p:spPr>
          <a:xfrm>
            <a:off x="9488924" y="3388995"/>
            <a:ext cx="4347567" cy="1306949"/>
          </a:xfrm>
          <a:prstGeom prst="rect">
            <a:avLst/>
          </a:prstGeom>
          <a:solidFill>
            <a:srgbClr val="26262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Shape 11"/>
          <p:cNvSpPr/>
          <p:nvPr/>
        </p:nvSpPr>
        <p:spPr>
          <a:xfrm>
            <a:off x="9488924" y="3388995"/>
            <a:ext cx="30480" cy="1306949"/>
          </a:xfrm>
          <a:prstGeom prst="roundRect">
            <a:avLst>
              <a:gd name="adj" fmla="val 111628"/>
            </a:avLst>
          </a:prstGeom>
          <a:solidFill>
            <a:srgbClr val="3F3F4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Text 12"/>
          <p:cNvSpPr/>
          <p:nvPr/>
        </p:nvSpPr>
        <p:spPr>
          <a:xfrm>
            <a:off x="10055900" y="36158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NEO-6M</a:t>
            </a:r>
            <a:endParaRPr lang="en-US" sz="2200" dirty="0"/>
          </a:p>
        </p:txBody>
      </p:sp>
      <p:sp>
        <p:nvSpPr>
          <p:cNvPr id="16" name="Text 13"/>
          <p:cNvSpPr/>
          <p:nvPr/>
        </p:nvSpPr>
        <p:spPr>
          <a:xfrm>
            <a:off x="10055900" y="4106228"/>
            <a:ext cx="355377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GPS Module</a:t>
            </a:r>
            <a:endParaRPr lang="en-US" sz="1750" dirty="0"/>
          </a:p>
        </p:txBody>
      </p:sp>
      <p:sp>
        <p:nvSpPr>
          <p:cNvPr id="17" name="Shape 14"/>
          <p:cNvSpPr/>
          <p:nvPr/>
        </p:nvSpPr>
        <p:spPr>
          <a:xfrm>
            <a:off x="9205436" y="3758922"/>
            <a:ext cx="566976" cy="566976"/>
          </a:xfrm>
          <a:prstGeom prst="roundRect">
            <a:avLst>
              <a:gd name="adj" fmla="val 6001"/>
            </a:avLst>
          </a:prstGeom>
          <a:solidFill>
            <a:srgbClr val="07070C"/>
          </a:solidFill>
          <a:ln w="30480">
            <a:solidFill>
              <a:srgbClr val="3F3F44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18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347121" y="3900607"/>
            <a:ext cx="283488" cy="283488"/>
          </a:xfrm>
          <a:prstGeom prst="rect">
            <a:avLst/>
          </a:prstGeom>
        </p:spPr>
      </p:pic>
      <p:sp>
        <p:nvSpPr>
          <p:cNvPr id="19" name="Shape 15"/>
          <p:cNvSpPr/>
          <p:nvPr/>
        </p:nvSpPr>
        <p:spPr>
          <a:xfrm>
            <a:off x="793790" y="4695944"/>
            <a:ext cx="6521291" cy="1306949"/>
          </a:xfrm>
          <a:prstGeom prst="rect">
            <a:avLst/>
          </a:prstGeom>
          <a:solidFill>
            <a:srgbClr val="26262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0" name="Shape 16"/>
          <p:cNvSpPr/>
          <p:nvPr/>
        </p:nvSpPr>
        <p:spPr>
          <a:xfrm>
            <a:off x="793790" y="4695944"/>
            <a:ext cx="6521291" cy="30480"/>
          </a:xfrm>
          <a:prstGeom prst="roundRect">
            <a:avLst>
              <a:gd name="adj" fmla="val 111628"/>
            </a:avLst>
          </a:prstGeom>
          <a:solidFill>
            <a:srgbClr val="3F3F4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1" name="Text 17"/>
          <p:cNvSpPr/>
          <p:nvPr/>
        </p:nvSpPr>
        <p:spPr>
          <a:xfrm>
            <a:off x="1020604" y="492275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SIM800L</a:t>
            </a:r>
            <a:endParaRPr lang="en-US" sz="2200" dirty="0"/>
          </a:p>
        </p:txBody>
      </p:sp>
      <p:sp>
        <p:nvSpPr>
          <p:cNvPr id="22" name="Text 18"/>
          <p:cNvSpPr/>
          <p:nvPr/>
        </p:nvSpPr>
        <p:spPr>
          <a:xfrm>
            <a:off x="1020604" y="5413177"/>
            <a:ext cx="572750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Cellular Module</a:t>
            </a:r>
            <a:endParaRPr lang="en-US" sz="1750" dirty="0"/>
          </a:p>
        </p:txBody>
      </p:sp>
      <p:sp>
        <p:nvSpPr>
          <p:cNvPr id="23" name="Shape 19"/>
          <p:cNvSpPr/>
          <p:nvPr/>
        </p:nvSpPr>
        <p:spPr>
          <a:xfrm>
            <a:off x="7315081" y="4695944"/>
            <a:ext cx="6521410" cy="1306949"/>
          </a:xfrm>
          <a:prstGeom prst="rect">
            <a:avLst/>
          </a:prstGeom>
          <a:solidFill>
            <a:srgbClr val="26262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4" name="Shape 20"/>
          <p:cNvSpPr/>
          <p:nvPr/>
        </p:nvSpPr>
        <p:spPr>
          <a:xfrm>
            <a:off x="7315081" y="4695944"/>
            <a:ext cx="30480" cy="1306949"/>
          </a:xfrm>
          <a:prstGeom prst="roundRect">
            <a:avLst>
              <a:gd name="adj" fmla="val 111628"/>
            </a:avLst>
          </a:prstGeom>
          <a:solidFill>
            <a:srgbClr val="3F3F4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5" name="Shape 21"/>
          <p:cNvSpPr/>
          <p:nvPr/>
        </p:nvSpPr>
        <p:spPr>
          <a:xfrm>
            <a:off x="7315081" y="4695944"/>
            <a:ext cx="6521410" cy="30480"/>
          </a:xfrm>
          <a:prstGeom prst="roundRect">
            <a:avLst>
              <a:gd name="adj" fmla="val 111628"/>
            </a:avLst>
          </a:prstGeom>
          <a:solidFill>
            <a:srgbClr val="3F3F4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6" name="Text 22"/>
          <p:cNvSpPr/>
          <p:nvPr/>
        </p:nvSpPr>
        <p:spPr>
          <a:xfrm>
            <a:off x="7882057" y="492275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Microphone</a:t>
            </a:r>
            <a:endParaRPr lang="en-US" sz="2200" dirty="0"/>
          </a:p>
        </p:txBody>
      </p:sp>
      <p:sp>
        <p:nvSpPr>
          <p:cNvPr id="27" name="Text 23"/>
          <p:cNvSpPr/>
          <p:nvPr/>
        </p:nvSpPr>
        <p:spPr>
          <a:xfrm>
            <a:off x="7882057" y="5413177"/>
            <a:ext cx="57276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Audio Input</a:t>
            </a:r>
            <a:endParaRPr lang="en-US" sz="1750" dirty="0"/>
          </a:p>
        </p:txBody>
      </p:sp>
      <p:sp>
        <p:nvSpPr>
          <p:cNvPr id="28" name="Shape 24"/>
          <p:cNvSpPr/>
          <p:nvPr/>
        </p:nvSpPr>
        <p:spPr>
          <a:xfrm>
            <a:off x="7031593" y="5065871"/>
            <a:ext cx="566976" cy="566976"/>
          </a:xfrm>
          <a:prstGeom prst="roundRect">
            <a:avLst>
              <a:gd name="adj" fmla="val 6001"/>
            </a:avLst>
          </a:prstGeom>
          <a:solidFill>
            <a:srgbClr val="07070C"/>
          </a:solidFill>
          <a:ln w="30480">
            <a:solidFill>
              <a:srgbClr val="3F3F44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29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173278" y="5207556"/>
            <a:ext cx="283488" cy="283488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285B9075-0E5D-FE71-E118-49E9D6946A01}"/>
              </a:ext>
            </a:extLst>
          </p:cNvPr>
          <p:cNvSpPr/>
          <p:nvPr/>
        </p:nvSpPr>
        <p:spPr>
          <a:xfrm>
            <a:off x="12449907" y="7425397"/>
            <a:ext cx="2057400" cy="6858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B3BDE41CF0DE2489D733C0751E837A7" ma:contentTypeVersion="12" ma:contentTypeDescription="Create a new document." ma:contentTypeScope="" ma:versionID="ead40f89656e303035ef8922bbdb8a28">
  <xsd:schema xmlns:xsd="http://www.w3.org/2001/XMLSchema" xmlns:xs="http://www.w3.org/2001/XMLSchema" xmlns:p="http://schemas.microsoft.com/office/2006/metadata/properties" xmlns:ns2="72953acc-f663-4c83-9929-1f82166f379f" xmlns:ns3="5cac4a48-4bb4-4bd7-bb6d-c6a68f5c82f0" targetNamespace="http://schemas.microsoft.com/office/2006/metadata/properties" ma:root="true" ma:fieldsID="4b6d7d9a518338a432f6e80d9e4ba2cb" ns2:_="" ns3:_="">
    <xsd:import namespace="72953acc-f663-4c83-9929-1f82166f379f"/>
    <xsd:import namespace="5cac4a48-4bb4-4bd7-bb6d-c6a68f5c82f0"/>
    <xsd:element name="properties">
      <xsd:complexType>
        <xsd:sequence>
          <xsd:element name="documentManagement">
            <xsd:complexType>
              <xsd:all>
                <xsd:element ref="ns2:ReferenceId" minOccurs="0"/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2953acc-f663-4c83-9929-1f82166f379f" elementFormDefault="qualified">
    <xsd:import namespace="http://schemas.microsoft.com/office/2006/documentManagement/types"/>
    <xsd:import namespace="http://schemas.microsoft.com/office/infopath/2007/PartnerControls"/>
    <xsd:element name="ReferenceId" ma:index="8" nillable="true" ma:displayName="ReferenceId" ma:indexed="true" ma:internalName="ReferenceId">
      <xsd:simpleType>
        <xsd:restriction base="dms:Text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lcf76f155ced4ddcb4097134ff3c332f" ma:index="14" nillable="true" ma:taxonomy="true" ma:internalName="lcf76f155ced4ddcb4097134ff3c332f" ma:taxonomyFieldName="MediaServiceImageTags" ma:displayName="Image Tags" ma:readOnly="false" ma:fieldId="{5cf76f15-5ced-4ddc-b409-7134ff3c332f}" ma:taxonomyMulti="true" ma:sspId="e982d53a-bb51-487e-8db8-b606b23a34a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cac4a48-4bb4-4bd7-bb6d-c6a68f5c82f0" elementFormDefault="qualified">
    <xsd:import namespace="http://schemas.microsoft.com/office/2006/documentManagement/types"/>
    <xsd:import namespace="http://schemas.microsoft.com/office/infopath/2007/PartnerControls"/>
    <xsd:element name="TaxCatchAll" ma:index="15" nillable="true" ma:displayName="Taxonomy Catch All Column" ma:hidden="true" ma:list="{0a010b42-1809-450f-b448-2eb91df82848}" ma:internalName="TaxCatchAll" ma:showField="CatchAllData" ma:web="5cac4a48-4bb4-4bd7-bb6d-c6a68f5c82f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ReferenceId xmlns="72953acc-f663-4c83-9929-1f82166f379f" xsi:nil="true"/>
    <lcf76f155ced4ddcb4097134ff3c332f xmlns="72953acc-f663-4c83-9929-1f82166f379f">
      <Terms xmlns="http://schemas.microsoft.com/office/infopath/2007/PartnerControls"/>
    </lcf76f155ced4ddcb4097134ff3c332f>
    <TaxCatchAll xmlns="5cac4a48-4bb4-4bd7-bb6d-c6a68f5c82f0" xsi:nil="true"/>
  </documentManagement>
</p:properties>
</file>

<file path=customXml/itemProps1.xml><?xml version="1.0" encoding="utf-8"?>
<ds:datastoreItem xmlns:ds="http://schemas.openxmlformats.org/officeDocument/2006/customXml" ds:itemID="{D3C3ED73-6590-44E3-88B2-B71459C68E11}"/>
</file>

<file path=customXml/itemProps2.xml><?xml version="1.0" encoding="utf-8"?>
<ds:datastoreItem xmlns:ds="http://schemas.openxmlformats.org/officeDocument/2006/customXml" ds:itemID="{B0D888B3-4CA8-4BB6-A164-9B93C59A0133}"/>
</file>

<file path=customXml/itemProps3.xml><?xml version="1.0" encoding="utf-8"?>
<ds:datastoreItem xmlns:ds="http://schemas.openxmlformats.org/officeDocument/2006/customXml" ds:itemID="{B213CF83-E8EF-4AFD-B802-64E97A1A921F}"/>
</file>

<file path=docProps/app.xml><?xml version="1.0" encoding="utf-8"?>
<Properties xmlns="http://schemas.openxmlformats.org/officeDocument/2006/extended-properties" xmlns:vt="http://schemas.openxmlformats.org/officeDocument/2006/docPropsVTypes">
  <TotalTime>41</TotalTime>
  <Words>360</Words>
  <Application>Microsoft Office PowerPoint</Application>
  <PresentationFormat>Custom</PresentationFormat>
  <Paragraphs>88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Sora Medium</vt:lpstr>
      <vt:lpstr>Noto Sans TC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23-NTU-CS-FL-1008</cp:lastModifiedBy>
  <cp:revision>20</cp:revision>
  <dcterms:created xsi:type="dcterms:W3CDTF">2025-12-20T18:04:16Z</dcterms:created>
  <dcterms:modified xsi:type="dcterms:W3CDTF">2025-12-21T18:38:02Z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0x0101007B3BDE41CF0DE2489D733C0751E837A7</vt:lpwstr>
  </property>
  <property fmtid="{D5CDD505-2E9C-101B-9397-08002B2CF9AE}" pid="3" name="MediaServiceImageTags">
    <vt:lpwstr/>
  </property>
</Properties>
</file>